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6" r:id="rId3"/>
    <p:sldId id="304" r:id="rId4"/>
    <p:sldId id="259" r:id="rId5"/>
    <p:sldId id="289" r:id="rId6"/>
    <p:sldId id="305" r:id="rId7"/>
    <p:sldId id="260" r:id="rId8"/>
    <p:sldId id="302" r:id="rId9"/>
    <p:sldId id="280" r:id="rId10"/>
    <p:sldId id="303" r:id="rId11"/>
    <p:sldId id="261" r:id="rId12"/>
    <p:sldId id="258" r:id="rId13"/>
    <p:sldId id="262" r:id="rId14"/>
    <p:sldId id="263" r:id="rId15"/>
    <p:sldId id="297" r:id="rId16"/>
    <p:sldId id="301" r:id="rId17"/>
    <p:sldId id="285" r:id="rId18"/>
    <p:sldId id="284" r:id="rId19"/>
    <p:sldId id="264" r:id="rId20"/>
    <p:sldId id="307" r:id="rId21"/>
    <p:sldId id="309" r:id="rId22"/>
    <p:sldId id="306" r:id="rId23"/>
    <p:sldId id="308" r:id="rId24"/>
    <p:sldId id="310" r:id="rId25"/>
    <p:sldId id="300" r:id="rId26"/>
    <p:sldId id="292" r:id="rId27"/>
    <p:sldId id="290" r:id="rId28"/>
    <p:sldId id="279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3AE"/>
    <a:srgbClr val="F5DDB1"/>
    <a:srgbClr val="FFCC66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468" autoAdjust="0"/>
  </p:normalViewPr>
  <p:slideViewPr>
    <p:cSldViewPr snapToGrid="0">
      <p:cViewPr varScale="1">
        <p:scale>
          <a:sx n="98" d="100"/>
          <a:sy n="98" d="100"/>
        </p:scale>
        <p:origin x="129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0569D2-77BC-D30A-2D05-20629B5BC9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777C5-BA0F-29A8-D87E-B9F5BBB2F4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10E4-5145-4AB3-B5F9-0B8AD179D046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A506C-5552-5796-A742-8F1A0BCFFE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1B59E-5161-5F71-BAF4-B6CD1DEEB0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45F9-F198-4325-AB97-912538E86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60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61D-C011-4085-962E-5A3141A16866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0C27-7F79-4D8A-8BD2-34F607675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1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bit conceptual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76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there are incentives to explore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44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071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showing that adolescents perform better, or even equal to adults in behavioral task is very hard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2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adolescents better at using the best social sources? We run statistical model to find if this is the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215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86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results:  showing that adolescents perform better, or even equal to adults in behavioral task is very hard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4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a dense title so let me unpack a little bit the concept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8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3ED2E-B4FD-9535-408B-EEEE037B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7ABD4-AAD4-A76C-455E-B2CE4B3D9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D951B-01E0-10FC-A787-C938CE0BF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Trajectory inverse to experience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FC122-4CA1-F72B-CA03-864258317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47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dev psychology, social influence has a bad reputation.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61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interesting to look at social influence/</a:t>
            </a:r>
            <a:r>
              <a:rPr lang="en-US" dirty="0" err="1"/>
              <a:t>learing</a:t>
            </a:r>
            <a:r>
              <a:rPr lang="en-US" dirty="0"/>
              <a:t> in adolescence?</a:t>
            </a:r>
          </a:p>
          <a:p>
            <a:r>
              <a:rPr lang="en-US" dirty="0"/>
              <a:t>Time of change. The world becomes larger, simply by that, behavior becomes increasingly more exploratory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3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that a change in the environment triggers changes in behavior has been explored in this study by… where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9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 at social influence from the perspective of social learning, i.e. ..this is a very abstract/biological view of SL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3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345C-4E03-CD81-49F6-3FDDAF0F5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6F3AF-4A85-902E-5CFA-33AB672D7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E8F79-27A9-F096-2ADB-7D1F23EFD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interesting about adolescence, is this unique combination of 1) expanding environment 2) </a:t>
            </a:r>
            <a:r>
              <a:rPr lang="en-US" dirty="0" err="1"/>
              <a:t>realitevly</a:t>
            </a:r>
            <a:r>
              <a:rPr lang="en-US" dirty="0"/>
              <a:t> high social sensitivity. What we ask in this study is,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DE47-FE46-34DD-F064-EF70E3BBD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7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interesting about adolescence, is this unique combination of 1) expanding environment 2) </a:t>
            </a:r>
            <a:r>
              <a:rPr lang="en-US" dirty="0" err="1"/>
              <a:t>realitevly</a:t>
            </a:r>
            <a:r>
              <a:rPr lang="en-US" dirty="0"/>
              <a:t> high social sensitivity. What we ask in this study is,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tried to condense this very abstract concept in an experiment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70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things: first you don’t explore alone.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45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F21C-E261-CD1C-C841-C492F8215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97E5F-49F0-B4A4-E776-6FF73DCAB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BEBF1-F5BE-8648-BDD9-411524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72902-1179-4D25-AF9C-360DD7098A5F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8DFD3-A594-F856-52C3-93D2EBAF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C9458-2D53-D3B7-0ACE-0A967A74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3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796D-5B45-77DA-BD03-539012B7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B2D00-FBFD-CE5F-C9F3-9BD10EA38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946C-F38F-3B61-838B-989E85B0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5E76-1674-47E1-A134-59300FB4DF80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30A88-A12E-EB82-77DD-72337672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5B7F-F598-E5AB-3BF7-1C52D627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1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4A03C-3BA5-56A0-1B27-5C8C70BD4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9AA7D-5B6D-0222-AA1F-AF4753A8A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6566-68EF-11C6-7FE7-CEA53351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DF30-C1AF-4556-9C36-FB6D39EB9206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D25D-1730-789B-B733-AF4EA38F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2BC9-375B-0584-6E9F-C61E1E2D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38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00FD-FF71-9532-576F-B934CE1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B4F04-6C67-D594-8618-B00CA25C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C1BB-F6CB-C36B-01FE-CED2899F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6B1D-8961-4BBC-B345-ACD193115A35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58953-1604-BA99-2DDB-2A99CDC9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CD15-A509-1065-5C2F-1472EC2A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01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C04C-D349-0F2B-E063-0CC8627D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68606-B2D4-37C6-B20B-25802ED4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148D-9BE9-3150-F2E0-9A98767F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764C5-8912-42D3-9245-FBB3C6EFB28B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E138-C299-6A84-631A-528DC010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094E2-90DA-C514-E861-3C6B8B4A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8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4E98-D33F-04AC-E4DF-A229933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F3F9-45C5-0CED-33D3-EDDC8B61E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8924A-CE3D-9675-FE6E-046C87E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2577E-D350-342E-444B-F8CA38C9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A4FF3-C836-4CE9-8480-ED3A9B1F09D9}" type="datetime1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87FC9-9E52-37D7-5C61-F9576457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77D43-D8C7-F6E1-C99C-A54472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71AB-6E6C-0A4E-CC3C-C60E6816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B6E6-7786-CFAB-CAEC-FD49EE183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8A3F-3264-BE71-353A-0874F10B1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5070C-EA20-DAEE-F1B8-0DA66D77A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005B1-DDB5-E06D-A9C9-1AB802058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53713-C0DF-24CE-A634-1E0AB182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BB5E-48C8-4218-816B-405EDF14B7DA}" type="datetime1">
              <a:rPr lang="en-GB" smtClean="0"/>
              <a:t>25/04/2024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93FA6-1783-F493-2D60-7E30ABF5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63801-3E6C-DE85-2F10-24C1E9A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9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A17E-7879-356F-2A39-118CED26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1D880-359E-3779-6D2D-0DDB3A34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CB1C-1625-46BC-AE2F-7116D2B62DE7}" type="datetime1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2873C-FADA-BC8A-BA41-29532F2D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0B0DF-7610-FC2D-F0A5-B140E39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12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CCA7E-C698-1636-AF6A-FA15AB18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51EB4-07B5-4389-BD36-1C621F76335F}" type="datetime1">
              <a:rPr lang="en-GB" smtClean="0"/>
              <a:t>25/04/2024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1FA0F-1E74-7D9C-AD06-EED1E5A5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ACC7-A525-0080-8CE4-AF96F07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0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1B9B-BF1F-D3A3-FD5C-CD3B3727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5FBB-A30C-F01D-2F31-A1591D41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BCFE0-DB92-FCF8-78C3-51141042B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9139F-D362-1F07-5C93-60160DB7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E491-E042-44C3-A229-3C6A825AE81A}" type="datetime1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ADD61-7D54-0E00-EF1F-28F346E5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F33D-C235-229E-B6B0-AD1E8F96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0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78AC-A006-60F2-E607-84AB3C8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6CD504-9AF9-5FDE-F6A1-B579479A0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AE1F5-B521-EB9C-D76E-E16132CD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2377A-ED9E-4B13-2A22-B624DF66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9A8A-9092-4F3A-A4D6-918E1F34DCEE}" type="datetime1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CB7F7-06B9-BF82-64FB-A21DF983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155A4-0F5A-694F-B415-21B16065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21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F635D-BCD9-F827-996B-0DD62C4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1C91-6053-9B53-9FC0-F30CBEF47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ABD8-3B04-7206-0279-8EB08878D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B812F-BC28-4BEB-B323-1A3D22394E40}" type="datetime1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76094-9B74-6918-8092-49CF9381E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6391-6F4B-2DB1-537A-22CA9E940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2DBA909-49EE-765B-5421-E1A5ED839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99" b="14001"/>
          <a:stretch/>
        </p:blipFill>
        <p:spPr>
          <a:xfrm>
            <a:off x="9251797" y="68657"/>
            <a:ext cx="2817994" cy="1867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ACA232-1FE1-D712-CC14-875D6AD592C9}"/>
              </a:ext>
            </a:extLst>
          </p:cNvPr>
          <p:cNvSpPr/>
          <p:nvPr/>
        </p:nvSpPr>
        <p:spPr>
          <a:xfrm>
            <a:off x="0" y="1936046"/>
            <a:ext cx="12192000" cy="1985740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EAF0-020E-5D06-917E-0517023C2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06" y="1534187"/>
            <a:ext cx="11947585" cy="2387600"/>
          </a:xfrm>
        </p:spPr>
        <p:txBody>
          <a:bodyPr>
            <a:normAutofit/>
          </a:bodyPr>
          <a:lstStyle/>
          <a:p>
            <a:r>
              <a:rPr lang="en-GB" sz="4400" dirty="0"/>
              <a:t>The adaptive role of social learning</a:t>
            </a:r>
            <a:br>
              <a:rPr lang="en-GB" sz="4400" dirty="0"/>
            </a:br>
            <a:r>
              <a:rPr lang="en-GB" sz="4400" dirty="0"/>
              <a:t>in the exploration</a:t>
            </a:r>
            <a:br>
              <a:rPr lang="en-GB" sz="4400" dirty="0"/>
            </a:br>
            <a:r>
              <a:rPr lang="en-GB" sz="4400" dirty="0"/>
              <a:t> of uncertain environments</a:t>
            </a:r>
          </a:p>
        </p:txBody>
      </p:sp>
      <p:pic>
        <p:nvPicPr>
          <p:cNvPr id="2050" name="Picture 2" descr="Simon Ciranka | Max Planck UCL Centre for Computational Psychiatry and  Ageing Research">
            <a:extLst>
              <a:ext uri="{FF2B5EF4-FFF2-40B4-BE49-F238E27FC236}">
                <a16:creationId xmlns:a16="http://schemas.microsoft.com/office/drawing/2014/main" id="{5CFEEB12-5164-9D09-B0DD-BE1FD25A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6" y="4508855"/>
            <a:ext cx="1311198" cy="16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uter van den Bos - Jacobs Foundation">
            <a:extLst>
              <a:ext uri="{FF2B5EF4-FFF2-40B4-BE49-F238E27FC236}">
                <a16:creationId xmlns:a16="http://schemas.microsoft.com/office/drawing/2014/main" id="{68928A74-EC49-D5D8-48A8-7860E632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75" y="4572155"/>
            <a:ext cx="1560104" cy="15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A301F-BAAE-8B85-62CA-2DBEB61E164B}"/>
              </a:ext>
            </a:extLst>
          </p:cNvPr>
          <p:cNvSpPr txBox="1"/>
          <p:nvPr/>
        </p:nvSpPr>
        <p:spPr>
          <a:xfrm>
            <a:off x="57749" y="6242446"/>
            <a:ext cx="2068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Simon Ciranka,</a:t>
            </a:r>
          </a:p>
          <a:p>
            <a:pPr algn="ctr"/>
            <a:r>
              <a:rPr lang="en-US" sz="1600" i="1" dirty="0"/>
              <a:t>MPI Berlin</a:t>
            </a:r>
            <a:endParaRPr lang="en-GB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4C30F-C8A8-0E07-6A43-4BBA117299F5}"/>
              </a:ext>
            </a:extLst>
          </p:cNvPr>
          <p:cNvSpPr txBox="1"/>
          <p:nvPr/>
        </p:nvSpPr>
        <p:spPr>
          <a:xfrm>
            <a:off x="1971434" y="6242447"/>
            <a:ext cx="23824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Wouter van den Bos,</a:t>
            </a:r>
          </a:p>
          <a:p>
            <a:pPr algn="ctr"/>
            <a:r>
              <a:rPr lang="en-US" sz="1600" i="1" dirty="0"/>
              <a:t>UvA</a:t>
            </a:r>
            <a:endParaRPr lang="en-GB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2F027-2889-BE8C-424F-C0E6C9AC858E}"/>
              </a:ext>
            </a:extLst>
          </p:cNvPr>
          <p:cNvSpPr txBox="1"/>
          <p:nvPr/>
        </p:nvSpPr>
        <p:spPr>
          <a:xfrm>
            <a:off x="5054600" y="5277878"/>
            <a:ext cx="209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 meeting</a:t>
            </a:r>
          </a:p>
          <a:p>
            <a:pPr algn="ctr"/>
            <a:r>
              <a:rPr lang="en-US" dirty="0"/>
              <a:t>25.04.2024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77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DB9F-18F9-76C9-FDC3-82BE1E98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4500-F575-2171-6036-11531110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0771-AAF6-2B5B-3A46-4674B684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739E0-1B04-473E-EE41-F6DB4CE8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03" y="733049"/>
            <a:ext cx="9802593" cy="53919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EFAF-69B3-B957-D61C-A76BECC6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8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1B34DE4A-A740-33AC-B42E-53E01A1F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685800"/>
            <a:ext cx="10429875" cy="5486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FCF9B-C45E-2AE4-D065-83FE42D1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5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403AF-2B07-04F7-CD0E-D4C2F1EC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838" y="733049"/>
            <a:ext cx="5182323" cy="53919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DD2FBA-8E21-1C3E-AB5A-B1C42DD8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1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403AF-2B07-04F7-CD0E-D4C2F1EC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04838" y="733049"/>
            <a:ext cx="5182323" cy="539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16DE-5423-5E93-AB60-96753053E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816" r="38292" b="50345"/>
          <a:stretch/>
        </p:blipFill>
        <p:spPr>
          <a:xfrm>
            <a:off x="6096000" y="2790645"/>
            <a:ext cx="606725" cy="638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16193-5DC7-85BA-4C7E-A0321A5C2632}"/>
              </a:ext>
            </a:extLst>
          </p:cNvPr>
          <p:cNvSpPr txBox="1"/>
          <p:nvPr/>
        </p:nvSpPr>
        <p:spPr>
          <a:xfrm>
            <a:off x="6012973" y="1125310"/>
            <a:ext cx="2674188" cy="769441"/>
          </a:xfrm>
          <a:custGeom>
            <a:avLst/>
            <a:gdLst>
              <a:gd name="connsiteX0" fmla="*/ 0 w 2674188"/>
              <a:gd name="connsiteY0" fmla="*/ 0 h 769441"/>
              <a:gd name="connsiteX1" fmla="*/ 534838 w 2674188"/>
              <a:gd name="connsiteY1" fmla="*/ 0 h 769441"/>
              <a:gd name="connsiteX2" fmla="*/ 1016191 w 2674188"/>
              <a:gd name="connsiteY2" fmla="*/ 0 h 769441"/>
              <a:gd name="connsiteX3" fmla="*/ 1577771 w 2674188"/>
              <a:gd name="connsiteY3" fmla="*/ 0 h 769441"/>
              <a:gd name="connsiteX4" fmla="*/ 2166092 w 2674188"/>
              <a:gd name="connsiteY4" fmla="*/ 0 h 769441"/>
              <a:gd name="connsiteX5" fmla="*/ 2674188 w 2674188"/>
              <a:gd name="connsiteY5" fmla="*/ 0 h 769441"/>
              <a:gd name="connsiteX6" fmla="*/ 2674188 w 2674188"/>
              <a:gd name="connsiteY6" fmla="*/ 400109 h 769441"/>
              <a:gd name="connsiteX7" fmla="*/ 2674188 w 2674188"/>
              <a:gd name="connsiteY7" fmla="*/ 769441 h 769441"/>
              <a:gd name="connsiteX8" fmla="*/ 2112609 w 2674188"/>
              <a:gd name="connsiteY8" fmla="*/ 769441 h 769441"/>
              <a:gd name="connsiteX9" fmla="*/ 1551029 w 2674188"/>
              <a:gd name="connsiteY9" fmla="*/ 769441 h 769441"/>
              <a:gd name="connsiteX10" fmla="*/ 962708 w 2674188"/>
              <a:gd name="connsiteY10" fmla="*/ 769441 h 769441"/>
              <a:gd name="connsiteX11" fmla="*/ 0 w 2674188"/>
              <a:gd name="connsiteY11" fmla="*/ 769441 h 769441"/>
              <a:gd name="connsiteX12" fmla="*/ 0 w 2674188"/>
              <a:gd name="connsiteY12" fmla="*/ 392415 h 769441"/>
              <a:gd name="connsiteX13" fmla="*/ 0 w 2674188"/>
              <a:gd name="connsiteY13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188" h="769441" fill="none" extrusionOk="0">
                <a:moveTo>
                  <a:pt x="0" y="0"/>
                </a:moveTo>
                <a:cubicBezTo>
                  <a:pt x="205951" y="-36597"/>
                  <a:pt x="417477" y="51921"/>
                  <a:pt x="534838" y="0"/>
                </a:cubicBezTo>
                <a:cubicBezTo>
                  <a:pt x="652199" y="-51921"/>
                  <a:pt x="899353" y="31813"/>
                  <a:pt x="1016191" y="0"/>
                </a:cubicBezTo>
                <a:cubicBezTo>
                  <a:pt x="1133029" y="-31813"/>
                  <a:pt x="1361971" y="35868"/>
                  <a:pt x="1577771" y="0"/>
                </a:cubicBezTo>
                <a:cubicBezTo>
                  <a:pt x="1793571" y="-35868"/>
                  <a:pt x="1933108" y="30641"/>
                  <a:pt x="2166092" y="0"/>
                </a:cubicBezTo>
                <a:cubicBezTo>
                  <a:pt x="2399076" y="-30641"/>
                  <a:pt x="2483696" y="20465"/>
                  <a:pt x="2674188" y="0"/>
                </a:cubicBezTo>
                <a:cubicBezTo>
                  <a:pt x="2674808" y="125765"/>
                  <a:pt x="2667563" y="317429"/>
                  <a:pt x="2674188" y="400109"/>
                </a:cubicBezTo>
                <a:cubicBezTo>
                  <a:pt x="2680813" y="482789"/>
                  <a:pt x="2649120" y="637749"/>
                  <a:pt x="2674188" y="769441"/>
                </a:cubicBezTo>
                <a:cubicBezTo>
                  <a:pt x="2460035" y="780096"/>
                  <a:pt x="2327614" y="724405"/>
                  <a:pt x="2112609" y="769441"/>
                </a:cubicBezTo>
                <a:cubicBezTo>
                  <a:pt x="1897604" y="814477"/>
                  <a:pt x="1714908" y="723702"/>
                  <a:pt x="1551029" y="769441"/>
                </a:cubicBezTo>
                <a:cubicBezTo>
                  <a:pt x="1387150" y="815180"/>
                  <a:pt x="1220995" y="712126"/>
                  <a:pt x="962708" y="769441"/>
                </a:cubicBezTo>
                <a:cubicBezTo>
                  <a:pt x="704421" y="826756"/>
                  <a:pt x="375609" y="681181"/>
                  <a:pt x="0" y="769441"/>
                </a:cubicBezTo>
                <a:cubicBezTo>
                  <a:pt x="-39259" y="583075"/>
                  <a:pt x="25228" y="492544"/>
                  <a:pt x="0" y="392415"/>
                </a:cubicBezTo>
                <a:cubicBezTo>
                  <a:pt x="-25228" y="292286"/>
                  <a:pt x="974" y="194376"/>
                  <a:pt x="0" y="0"/>
                </a:cubicBezTo>
                <a:close/>
              </a:path>
              <a:path w="2674188" h="769441" stroke="0" extrusionOk="0">
                <a:moveTo>
                  <a:pt x="0" y="0"/>
                </a:moveTo>
                <a:cubicBezTo>
                  <a:pt x="130640" y="-32885"/>
                  <a:pt x="256765" y="10057"/>
                  <a:pt x="481354" y="0"/>
                </a:cubicBezTo>
                <a:cubicBezTo>
                  <a:pt x="705943" y="-10057"/>
                  <a:pt x="857782" y="37630"/>
                  <a:pt x="1042933" y="0"/>
                </a:cubicBezTo>
                <a:cubicBezTo>
                  <a:pt x="1228084" y="-37630"/>
                  <a:pt x="1465187" y="23259"/>
                  <a:pt x="1577771" y="0"/>
                </a:cubicBezTo>
                <a:cubicBezTo>
                  <a:pt x="1690355" y="-23259"/>
                  <a:pt x="1952253" y="33753"/>
                  <a:pt x="2085867" y="0"/>
                </a:cubicBezTo>
                <a:cubicBezTo>
                  <a:pt x="2219481" y="-33753"/>
                  <a:pt x="2455773" y="45766"/>
                  <a:pt x="2674188" y="0"/>
                </a:cubicBezTo>
                <a:cubicBezTo>
                  <a:pt x="2716004" y="107802"/>
                  <a:pt x="2651876" y="294131"/>
                  <a:pt x="2674188" y="384721"/>
                </a:cubicBezTo>
                <a:cubicBezTo>
                  <a:pt x="2696500" y="475311"/>
                  <a:pt x="2672526" y="581643"/>
                  <a:pt x="2674188" y="769441"/>
                </a:cubicBezTo>
                <a:cubicBezTo>
                  <a:pt x="2449519" y="776734"/>
                  <a:pt x="2221069" y="702802"/>
                  <a:pt x="2085867" y="769441"/>
                </a:cubicBezTo>
                <a:cubicBezTo>
                  <a:pt x="1950665" y="836080"/>
                  <a:pt x="1807762" y="734022"/>
                  <a:pt x="1577771" y="769441"/>
                </a:cubicBezTo>
                <a:cubicBezTo>
                  <a:pt x="1347780" y="804860"/>
                  <a:pt x="1175356" y="766304"/>
                  <a:pt x="1042933" y="769441"/>
                </a:cubicBezTo>
                <a:cubicBezTo>
                  <a:pt x="910510" y="772578"/>
                  <a:pt x="692554" y="747397"/>
                  <a:pt x="561579" y="769441"/>
                </a:cubicBezTo>
                <a:cubicBezTo>
                  <a:pt x="430604" y="791485"/>
                  <a:pt x="212727" y="757326"/>
                  <a:pt x="0" y="769441"/>
                </a:cubicBezTo>
                <a:cubicBezTo>
                  <a:pt x="-2466" y="653272"/>
                  <a:pt x="30013" y="568843"/>
                  <a:pt x="0" y="400109"/>
                </a:cubicBezTo>
                <a:cubicBezTo>
                  <a:pt x="-30013" y="231375"/>
                  <a:pt x="28541" y="147277"/>
                  <a:pt x="0" y="0"/>
                </a:cubicBezTo>
                <a:close/>
              </a:path>
            </a:pathLst>
          </a:custGeom>
          <a:solidFill>
            <a:srgbClr val="67001F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574937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This is a gem!</a:t>
            </a:r>
            <a:endParaRPr lang="en-GB" sz="4400" b="1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F16829-F833-1299-39A7-5F1964BC5EFB}"/>
              </a:ext>
            </a:extLst>
          </p:cNvPr>
          <p:cNvSpPr/>
          <p:nvPr/>
        </p:nvSpPr>
        <p:spPr>
          <a:xfrm rot="1981016">
            <a:off x="6774076" y="2042206"/>
            <a:ext cx="457200" cy="793630"/>
          </a:xfrm>
          <a:custGeom>
            <a:avLst/>
            <a:gdLst>
              <a:gd name="connsiteX0" fmla="*/ 0 w 457200"/>
              <a:gd name="connsiteY0" fmla="*/ 565030 h 793630"/>
              <a:gd name="connsiteX1" fmla="*/ 114300 w 457200"/>
              <a:gd name="connsiteY1" fmla="*/ 565030 h 793630"/>
              <a:gd name="connsiteX2" fmla="*/ 114300 w 457200"/>
              <a:gd name="connsiteY2" fmla="*/ 0 h 793630"/>
              <a:gd name="connsiteX3" fmla="*/ 342900 w 457200"/>
              <a:gd name="connsiteY3" fmla="*/ 0 h 793630"/>
              <a:gd name="connsiteX4" fmla="*/ 342900 w 457200"/>
              <a:gd name="connsiteY4" fmla="*/ 565030 h 793630"/>
              <a:gd name="connsiteX5" fmla="*/ 457200 w 457200"/>
              <a:gd name="connsiteY5" fmla="*/ 565030 h 793630"/>
              <a:gd name="connsiteX6" fmla="*/ 228600 w 457200"/>
              <a:gd name="connsiteY6" fmla="*/ 793630 h 793630"/>
              <a:gd name="connsiteX7" fmla="*/ 0 w 457200"/>
              <a:gd name="connsiteY7" fmla="*/ 565030 h 79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" h="793630" fill="none" extrusionOk="0">
                <a:moveTo>
                  <a:pt x="0" y="565030"/>
                </a:moveTo>
                <a:cubicBezTo>
                  <a:pt x="45552" y="556591"/>
                  <a:pt x="70645" y="571942"/>
                  <a:pt x="114300" y="565030"/>
                </a:cubicBezTo>
                <a:cubicBezTo>
                  <a:pt x="91303" y="431144"/>
                  <a:pt x="180807" y="173267"/>
                  <a:pt x="114300" y="0"/>
                </a:cubicBezTo>
                <a:cubicBezTo>
                  <a:pt x="226865" y="-13234"/>
                  <a:pt x="246038" y="7144"/>
                  <a:pt x="342900" y="0"/>
                </a:cubicBezTo>
                <a:cubicBezTo>
                  <a:pt x="375974" y="172801"/>
                  <a:pt x="340250" y="406969"/>
                  <a:pt x="342900" y="565030"/>
                </a:cubicBezTo>
                <a:cubicBezTo>
                  <a:pt x="376713" y="562960"/>
                  <a:pt x="400314" y="569210"/>
                  <a:pt x="457200" y="565030"/>
                </a:cubicBezTo>
                <a:cubicBezTo>
                  <a:pt x="394891" y="629316"/>
                  <a:pt x="316072" y="687563"/>
                  <a:pt x="228600" y="793630"/>
                </a:cubicBezTo>
                <a:cubicBezTo>
                  <a:pt x="151635" y="726620"/>
                  <a:pt x="122174" y="647641"/>
                  <a:pt x="0" y="565030"/>
                </a:cubicBezTo>
                <a:close/>
              </a:path>
              <a:path w="457200" h="793630" stroke="0" extrusionOk="0">
                <a:moveTo>
                  <a:pt x="0" y="565030"/>
                </a:moveTo>
                <a:cubicBezTo>
                  <a:pt x="32911" y="552213"/>
                  <a:pt x="72684" y="573027"/>
                  <a:pt x="114300" y="565030"/>
                </a:cubicBezTo>
                <a:cubicBezTo>
                  <a:pt x="67803" y="435141"/>
                  <a:pt x="116193" y="197260"/>
                  <a:pt x="114300" y="0"/>
                </a:cubicBezTo>
                <a:cubicBezTo>
                  <a:pt x="202612" y="-4979"/>
                  <a:pt x="270608" y="18570"/>
                  <a:pt x="342900" y="0"/>
                </a:cubicBezTo>
                <a:cubicBezTo>
                  <a:pt x="368624" y="122835"/>
                  <a:pt x="283671" y="344969"/>
                  <a:pt x="342900" y="565030"/>
                </a:cubicBezTo>
                <a:cubicBezTo>
                  <a:pt x="369540" y="556897"/>
                  <a:pt x="424677" y="568072"/>
                  <a:pt x="457200" y="565030"/>
                </a:cubicBezTo>
                <a:cubicBezTo>
                  <a:pt x="376787" y="654235"/>
                  <a:pt x="284786" y="723979"/>
                  <a:pt x="228600" y="793630"/>
                </a:cubicBezTo>
                <a:cubicBezTo>
                  <a:pt x="123655" y="695813"/>
                  <a:pt x="94770" y="629552"/>
                  <a:pt x="0" y="565030"/>
                </a:cubicBezTo>
                <a:close/>
              </a:path>
            </a:pathLst>
          </a:custGeom>
          <a:solidFill>
            <a:srgbClr val="67001F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20769485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D9933-407D-8F8D-C0F3-BE8AE3E7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80064-EEA7-0B52-87FF-62F108A97891}"/>
              </a:ext>
            </a:extLst>
          </p:cNvPr>
          <p:cNvSpPr txBox="1"/>
          <p:nvPr/>
        </p:nvSpPr>
        <p:spPr>
          <a:xfrm>
            <a:off x="9016331" y="2224167"/>
            <a:ext cx="2261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Highly rewarding tiles, </a:t>
            </a:r>
          </a:p>
          <a:p>
            <a:r>
              <a:rPr lang="en-US" sz="2400" dirty="0"/>
              <a:t>that make exploration and risk-taking worth it.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570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5F3CEC1-A775-170E-2B53-3EEC74AD012B}"/>
              </a:ext>
            </a:extLst>
          </p:cNvPr>
          <p:cNvSpPr/>
          <p:nvPr/>
        </p:nvSpPr>
        <p:spPr>
          <a:xfrm>
            <a:off x="7170629" y="528320"/>
            <a:ext cx="5021371" cy="3525520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206DC-1EBE-CBE4-9054-70E7D567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15</a:t>
            </a:fld>
            <a:endParaRPr lang="en-GB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7D38C8-BA3C-5522-18FE-F742E4260569}"/>
              </a:ext>
            </a:extLst>
          </p:cNvPr>
          <p:cNvGrpSpPr/>
          <p:nvPr/>
        </p:nvGrpSpPr>
        <p:grpSpPr>
          <a:xfrm>
            <a:off x="115852" y="-244771"/>
            <a:ext cx="6959883" cy="4904242"/>
            <a:chOff x="5384517" y="-533400"/>
            <a:chExt cx="6959883" cy="49042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BA3E0B-324C-399E-B4FB-C0372AC5ED89}"/>
                </a:ext>
              </a:extLst>
            </p:cNvPr>
            <p:cNvGrpSpPr/>
            <p:nvPr/>
          </p:nvGrpSpPr>
          <p:grpSpPr>
            <a:xfrm>
              <a:off x="5678248" y="959762"/>
              <a:ext cx="2264562" cy="2383133"/>
              <a:chOff x="6552764" y="864190"/>
              <a:chExt cx="2524147" cy="2571088"/>
            </a:xfrm>
          </p:grpSpPr>
          <p:pic>
            <p:nvPicPr>
              <p:cNvPr id="34" name="Picture 33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83CBB75F-2C39-D75F-32AD-F63B09B25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764" y="864190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E633FEF4-7205-0321-9AC5-E15820AB6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8957" y="968825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6E1A2A40-F5A2-3B5A-21AD-E36160E0B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5150" y="1067266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Picture 36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0B84A37C-0AE1-55DA-A695-2B20FE35E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393" y="1168575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Picture 37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CF011BD2-522F-A21F-4494-1CC2983AC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5636" y="1265051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Picture 38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CEC81517-BB39-9B8C-1975-B980700DE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829" y="1364982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Picture 39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6579223C-3F52-C686-9A91-10CA2E29C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8022" y="1466061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Picture 40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B9A46702-1567-C596-33EB-6B4F94704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4215" y="1575365"/>
                <a:ext cx="1852696" cy="185991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E78374F-51C4-D430-37B4-FA720CB9C8D5}"/>
                </a:ext>
              </a:extLst>
            </p:cNvPr>
            <p:cNvGrpSpPr/>
            <p:nvPr/>
          </p:nvGrpSpPr>
          <p:grpSpPr>
            <a:xfrm>
              <a:off x="8054159" y="915006"/>
              <a:ext cx="2441948" cy="2422002"/>
              <a:chOff x="6301223" y="3514250"/>
              <a:chExt cx="2441948" cy="24220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03A195D-BA30-0388-FDE4-350B9C3F69DD}"/>
                  </a:ext>
                </a:extLst>
              </p:cNvPr>
              <p:cNvGrpSpPr/>
              <p:nvPr/>
            </p:nvGrpSpPr>
            <p:grpSpPr>
              <a:xfrm>
                <a:off x="6301223" y="3514250"/>
                <a:ext cx="2250769" cy="2243158"/>
                <a:chOff x="6301223" y="3514250"/>
                <a:chExt cx="2250769" cy="2243158"/>
              </a:xfrm>
            </p:grpSpPr>
            <p:pic>
              <p:nvPicPr>
                <p:cNvPr id="45" name="Picture 44" descr="A colorful squares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4102A231-FFAE-2593-9763-33A5A33998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1223" y="3514250"/>
                  <a:ext cx="1852586" cy="1859802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5000"/>
                    </a:prstClr>
                  </a:outerShdw>
                </a:effectLst>
              </p:spPr>
            </p:pic>
            <p:pic>
              <p:nvPicPr>
                <p:cNvPr id="46" name="Picture 45" descr="A colorful squares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8FAF9C49-6632-43A3-BA15-44CB26BA4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315" y="3714374"/>
                  <a:ext cx="1852586" cy="1859802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5000"/>
                    </a:prstClr>
                  </a:outerShdw>
                </a:effectLst>
              </p:spPr>
            </p:pic>
            <p:pic>
              <p:nvPicPr>
                <p:cNvPr id="47" name="Picture 46" descr="A colorful squares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3ECEF9B3-D226-E7AE-3C12-1A0622451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9406" y="3897606"/>
                  <a:ext cx="1852586" cy="1859802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5000"/>
                    </a:prstClr>
                  </a:outerShdw>
                </a:effectLst>
              </p:spPr>
            </p:pic>
          </p:grpSp>
          <p:pic>
            <p:nvPicPr>
              <p:cNvPr id="44" name="Picture 43" descr="A colorful squares on a black background&#10;&#10;Description automatically generated">
                <a:extLst>
                  <a:ext uri="{FF2B5EF4-FFF2-40B4-BE49-F238E27FC236}">
                    <a16:creationId xmlns:a16="http://schemas.microsoft.com/office/drawing/2014/main" id="{65192F0A-2A84-A079-ED21-46BAAB023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585" y="4076450"/>
                <a:ext cx="1852586" cy="185980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5000"/>
                  </a:prstClr>
                </a:outerShdw>
              </a:effectLst>
            </p:spPr>
          </p:pic>
        </p:grpSp>
        <p:pic>
          <p:nvPicPr>
            <p:cNvPr id="48" name="Picture 47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B72D3BA0-6ED1-8112-AD11-7950F6CCE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73"/>
            <a:stretch/>
          </p:blipFill>
          <p:spPr>
            <a:xfrm>
              <a:off x="10759449" y="-533400"/>
              <a:ext cx="1584951" cy="490424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301E43-5C30-B76A-D8C5-CADDB62C727C}"/>
                </a:ext>
              </a:extLst>
            </p:cNvPr>
            <p:cNvSpPr txBox="1"/>
            <p:nvPr/>
          </p:nvSpPr>
          <p:spPr>
            <a:xfrm>
              <a:off x="5384517" y="706039"/>
              <a:ext cx="3431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Environments with gems (8)</a:t>
              </a:r>
              <a:endParaRPr lang="en-GB" sz="1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677F50-6039-477A-11D4-57FA8E700569}"/>
                </a:ext>
              </a:extLst>
            </p:cNvPr>
            <p:cNvSpPr txBox="1"/>
            <p:nvPr/>
          </p:nvSpPr>
          <p:spPr>
            <a:xfrm>
              <a:off x="7942810" y="702869"/>
              <a:ext cx="3589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Environments without gems (4)</a:t>
              </a:r>
              <a:endParaRPr lang="en-GB" sz="1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id="{D8633D8D-15FC-5A69-F645-6FE9E93A2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1940" r="1435" b="2646"/>
          <a:stretch/>
        </p:blipFill>
        <p:spPr bwMode="auto">
          <a:xfrm>
            <a:off x="1091784" y="4131464"/>
            <a:ext cx="5240006" cy="23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D2771DC-3D9E-FC70-0BBE-359D0A177EE8}"/>
              </a:ext>
            </a:extLst>
          </p:cNvPr>
          <p:cNvSpPr txBox="1"/>
          <p:nvPr/>
        </p:nvSpPr>
        <p:spPr>
          <a:xfrm>
            <a:off x="2689444" y="4276008"/>
            <a:ext cx="219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adolescents </a:t>
            </a:r>
            <a:r>
              <a:rPr lang="en-US" sz="1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165</a:t>
            </a:r>
          </a:p>
          <a:p>
            <a:pPr algn="r"/>
            <a:r>
              <a:rPr lang="en-US" sz="1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adults = 110</a:t>
            </a:r>
            <a:endParaRPr lang="en-GB" sz="14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6A0A0E-A23C-FAEE-BA01-B9275221EF79}"/>
              </a:ext>
            </a:extLst>
          </p:cNvPr>
          <p:cNvSpPr txBox="1"/>
          <p:nvPr/>
        </p:nvSpPr>
        <p:spPr>
          <a:xfrm>
            <a:off x="7320716" y="683856"/>
            <a:ext cx="4478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Quality of social information</a:t>
            </a:r>
          </a:p>
          <a:p>
            <a:r>
              <a:rPr lang="en-US" sz="2400" b="1" dirty="0"/>
              <a:t>(social source):</a:t>
            </a:r>
          </a:p>
          <a:p>
            <a:endParaRPr lang="en-US" sz="2400" dirty="0"/>
          </a:p>
          <a:p>
            <a:r>
              <a:rPr lang="en-US" sz="2400" dirty="0"/>
              <a:t>- High (Finds a gem</a:t>
            </a:r>
            <a:r>
              <a:rPr lang="en-US" sz="2400"/>
              <a:t>)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- Medium (Exploits a non-gem)</a:t>
            </a:r>
          </a:p>
          <a:p>
            <a:endParaRPr lang="en-US" sz="2400" dirty="0"/>
          </a:p>
          <a:p>
            <a:r>
              <a:rPr lang="en-US" sz="2400" dirty="0"/>
              <a:t>- Low (Explores until the end)</a:t>
            </a:r>
            <a:endParaRPr lang="en-GB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132759-CB48-53C2-CEB2-18D9D9E13E55}"/>
              </a:ext>
            </a:extLst>
          </p:cNvPr>
          <p:cNvSpPr txBox="1"/>
          <p:nvPr/>
        </p:nvSpPr>
        <p:spPr>
          <a:xfrm>
            <a:off x="8218274" y="158988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Experimental treatments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122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19BE6-524E-6BCA-7DE2-1CA19C36F106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FB6F2-D143-A631-C7C7-D6D8B12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E8EE2-1BFE-96BF-5683-13B0BC12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Can adolescents perform better than adults in this environment?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Do adolescents use more social information?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3. Are there group differences in using social information from different social sources?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93C97-2478-2500-E938-D6C1FD07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7DB361-297F-3772-FD3F-A33231B490EF}"/>
              </a:ext>
            </a:extLst>
          </p:cNvPr>
          <p:cNvSpPr txBox="1"/>
          <p:nvPr/>
        </p:nvSpPr>
        <p:spPr>
          <a:xfrm>
            <a:off x="5984257" y="1945349"/>
            <a:ext cx="98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***</a:t>
            </a:r>
            <a:endParaRPr lang="en-GB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2983E-854D-E454-8BAE-07C7DE50B77A}"/>
              </a:ext>
            </a:extLst>
          </p:cNvPr>
          <p:cNvCxnSpPr>
            <a:cxnSpLocks/>
          </p:cNvCxnSpPr>
          <p:nvPr/>
        </p:nvCxnSpPr>
        <p:spPr>
          <a:xfrm>
            <a:off x="5488467" y="1945349"/>
            <a:ext cx="19730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0DB1AA-6329-4B25-2BB0-F6038146B15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71C60D-8BA2-5DBC-70FB-8DEB4847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1: performance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0796C5-7993-12B2-1225-C1E783B371ED}"/>
              </a:ext>
            </a:extLst>
          </p:cNvPr>
          <p:cNvSpPr/>
          <p:nvPr/>
        </p:nvSpPr>
        <p:spPr>
          <a:xfrm>
            <a:off x="4946904" y="1898651"/>
            <a:ext cx="3246120" cy="4118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88352-6FCB-94F6-41C6-C04A2B69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17</a:t>
            </a:fld>
            <a:endParaRPr lang="en-GB"/>
          </a:p>
        </p:txBody>
      </p:sp>
      <p:pic>
        <p:nvPicPr>
          <p:cNvPr id="15" name="Picture 14" descr="A group of black dot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294E314D-2B2F-B0F3-4F01-58F131197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46" y="1581829"/>
            <a:ext cx="6209308" cy="49570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2B0CA9-9E48-0504-E30A-55CFDEB999F6}"/>
              </a:ext>
            </a:extLst>
          </p:cNvPr>
          <p:cNvSpPr/>
          <p:nvPr/>
        </p:nvSpPr>
        <p:spPr>
          <a:xfrm>
            <a:off x="2370816" y="1581829"/>
            <a:ext cx="1241059" cy="50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D36AF-9F43-BA1C-7656-241A052FFDE9}"/>
              </a:ext>
            </a:extLst>
          </p:cNvPr>
          <p:cNvSpPr/>
          <p:nvPr/>
        </p:nvSpPr>
        <p:spPr>
          <a:xfrm>
            <a:off x="3373120" y="2046209"/>
            <a:ext cx="6609080" cy="4100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BF5F7-9703-8C21-9737-079D4508F241}"/>
              </a:ext>
            </a:extLst>
          </p:cNvPr>
          <p:cNvSpPr txBox="1"/>
          <p:nvPr/>
        </p:nvSpPr>
        <p:spPr>
          <a:xfrm>
            <a:off x="780897" y="2942256"/>
            <a:ext cx="1805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Adolescents score more points than adults across conditions and in both gem/non-gem environments.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58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B6626C-C8E9-30DC-3BA6-565A514643C7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BF8F7A4-6034-B528-6BFF-EED2A70E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 2: social learning &amp; exploration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C9C49D-A8A1-1882-95B4-9C06C576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18</a:t>
            </a:fld>
            <a:endParaRPr lang="en-GB"/>
          </a:p>
        </p:txBody>
      </p:sp>
      <p:pic>
        <p:nvPicPr>
          <p:cNvPr id="17" name="Picture 16" descr="A group of graphs showing different sizes of data&#10;&#10;Description automatically generated with medium confidence">
            <a:extLst>
              <a:ext uri="{FF2B5EF4-FFF2-40B4-BE49-F238E27FC236}">
                <a16:creationId xmlns:a16="http://schemas.microsoft.com/office/drawing/2014/main" id="{949CE378-A635-D31E-FBEC-C80423E5C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168"/>
            <a:ext cx="12192000" cy="52867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CAFEC58-B5F6-93B1-DFD8-C517A9F6754A}"/>
              </a:ext>
            </a:extLst>
          </p:cNvPr>
          <p:cNvSpPr/>
          <p:nvPr/>
        </p:nvSpPr>
        <p:spPr>
          <a:xfrm>
            <a:off x="0" y="1480969"/>
            <a:ext cx="294640" cy="337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CCEE94-D190-1A86-5E9A-F8D138795EDE}"/>
              </a:ext>
            </a:extLst>
          </p:cNvPr>
          <p:cNvSpPr/>
          <p:nvPr/>
        </p:nvSpPr>
        <p:spPr>
          <a:xfrm>
            <a:off x="152400" y="1633369"/>
            <a:ext cx="223520" cy="337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0F250-160C-63CC-C442-36D9C4AAF2ED}"/>
              </a:ext>
            </a:extLst>
          </p:cNvPr>
          <p:cNvSpPr/>
          <p:nvPr/>
        </p:nvSpPr>
        <p:spPr>
          <a:xfrm>
            <a:off x="4470400" y="1457876"/>
            <a:ext cx="223520" cy="337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10F10C-A6D6-F884-F76D-ED8CC1BBA344}"/>
              </a:ext>
            </a:extLst>
          </p:cNvPr>
          <p:cNvSpPr/>
          <p:nvPr/>
        </p:nvSpPr>
        <p:spPr>
          <a:xfrm>
            <a:off x="726440" y="1667351"/>
            <a:ext cx="3743960" cy="4469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33D6E3-EC26-C281-BF7D-4D26BDBD0ADF}"/>
              </a:ext>
            </a:extLst>
          </p:cNvPr>
          <p:cNvSpPr/>
          <p:nvPr/>
        </p:nvSpPr>
        <p:spPr>
          <a:xfrm>
            <a:off x="5156200" y="1633369"/>
            <a:ext cx="4404360" cy="4469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5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54C65-3374-EE79-CA04-9E84D13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19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C99D8-CA1D-B46E-70CD-C63FB16D190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045C78-45CF-E6DE-E133-BCA275D7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 2: regression results </a:t>
            </a:r>
            <a:endParaRPr lang="en-GB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CDC075B-8C75-A9EA-4CCD-C15E8444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37426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3253D-3648-D935-1AAD-13D77BA72489}"/>
              </a:ext>
            </a:extLst>
          </p:cNvPr>
          <p:cNvSpPr/>
          <p:nvPr/>
        </p:nvSpPr>
        <p:spPr>
          <a:xfrm>
            <a:off x="7396480" y="4284026"/>
            <a:ext cx="1544320" cy="1182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679C1-AC7F-C582-5B03-64960D3F9184}"/>
              </a:ext>
            </a:extLst>
          </p:cNvPr>
          <p:cNvSpPr txBox="1"/>
          <p:nvPr/>
        </p:nvSpPr>
        <p:spPr>
          <a:xfrm>
            <a:off x="1043940" y="3190070"/>
            <a:ext cx="2575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 groups are adaptive in social information use, but adults use less social information overall.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746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5F88C-B5B6-9292-95CC-68960FAFFC5F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B8B07-3367-95C9-602E-3D156597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influence is double-edged sword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19C5D-5030-329D-D47D-F9C6B50D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</a:t>
            </a:fld>
            <a:endParaRPr lang="en-GB"/>
          </a:p>
        </p:txBody>
      </p:sp>
      <p:pic>
        <p:nvPicPr>
          <p:cNvPr id="15" name="Graphic 14" descr="Sword outline">
            <a:extLst>
              <a:ext uri="{FF2B5EF4-FFF2-40B4-BE49-F238E27FC236}">
                <a16:creationId xmlns:a16="http://schemas.microsoft.com/office/drawing/2014/main" id="{4047ADC7-BCA4-D8BB-7D97-EC2A5143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69361">
            <a:off x="3913270" y="2374998"/>
            <a:ext cx="4651973" cy="4651973"/>
          </a:xfrm>
          <a:prstGeom prst="rect">
            <a:avLst/>
          </a:prstGeom>
        </p:spPr>
      </p:pic>
      <p:pic>
        <p:nvPicPr>
          <p:cNvPr id="1026" name="Picture 2" descr="Skateboarding Scenes | Somerset House">
            <a:extLst>
              <a:ext uri="{FF2B5EF4-FFF2-40B4-BE49-F238E27FC236}">
                <a16:creationId xmlns:a16="http://schemas.microsoft.com/office/drawing/2014/main" id="{9FC6A6AA-12DA-331E-D678-871F2C5BA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65"/>
          <a:stretch/>
        </p:blipFill>
        <p:spPr bwMode="auto">
          <a:xfrm>
            <a:off x="194588" y="2396178"/>
            <a:ext cx="4978883" cy="28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ta Thunberg and Fridays For Future, from global myth to local  mobilization">
            <a:extLst>
              <a:ext uri="{FF2B5EF4-FFF2-40B4-BE49-F238E27FC236}">
                <a16:creationId xmlns:a16="http://schemas.microsoft.com/office/drawing/2014/main" id="{5CF7BE21-071B-C718-9215-D6E5572B0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3" t="16444" r="556" b="4075"/>
          <a:stretch/>
        </p:blipFill>
        <p:spPr bwMode="auto">
          <a:xfrm>
            <a:off x="7305043" y="1914447"/>
            <a:ext cx="4335269" cy="353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53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046692-774A-D6BA-09B4-68A70BCC3B43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95A2-2FE7-9D5D-C583-690BD9C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37F-F2F0-D935-32AC-DE226FA9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20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79AE076-4EA1-9A9F-8C4D-6CF2A7596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/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Reinforcement Learning model with 6 parameters</a:t>
                </a:r>
              </a:p>
              <a:p>
                <a:r>
                  <a:rPr lang="en-US" sz="2000" dirty="0"/>
                  <a:t>3 (params) x 2 (gem)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Social Weight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000" b="1" dirty="0"/>
                  <a:t>)</a:t>
                </a:r>
              </a:p>
              <a:p>
                <a:r>
                  <a:rPr lang="en-US" sz="2000" dirty="0"/>
                  <a:t>Temperature (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)</a:t>
                </a:r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blipFill>
                <a:blip r:embed="rId2"/>
                <a:stretch>
                  <a:fillRect l="-1931" t="-1117" b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D65EFDF-81EA-CE94-544C-B4B4878DE841}"/>
              </a:ext>
            </a:extLst>
          </p:cNvPr>
          <p:cNvSpPr txBox="1"/>
          <p:nvPr/>
        </p:nvSpPr>
        <p:spPr>
          <a:xfrm>
            <a:off x="10058253" y="193461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27FE-4B2D-9CC7-8883-E218F5C66411}"/>
              </a:ext>
            </a:extLst>
          </p:cNvPr>
          <p:cNvSpPr txBox="1"/>
          <p:nvPr/>
        </p:nvSpPr>
        <p:spPr>
          <a:xfrm>
            <a:off x="10091490" y="423640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unusual: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B7A6F-EB52-03A1-27F5-461554BD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60" y="2380217"/>
            <a:ext cx="2921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D0816-6CEC-53BE-A96C-799EA85B3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48" y="4784641"/>
            <a:ext cx="1676400" cy="533400"/>
          </a:xfrm>
          <a:prstGeom prst="rect">
            <a:avLst/>
          </a:prstGeom>
          <a:solidFill>
            <a:schemeClr val="accent1"/>
          </a:solidFill>
          <a:ln w="6032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9B20B-F0ED-0825-EB00-5044A9E8B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10" y="3021499"/>
            <a:ext cx="1816100" cy="901700"/>
          </a:xfrm>
          <a:prstGeom prst="rect">
            <a:avLst/>
          </a:prstGeom>
        </p:spPr>
      </p:pic>
      <p:pic>
        <p:nvPicPr>
          <p:cNvPr id="3" name="Picture 2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AFB47238-F4B8-CC23-C500-0FE5E11E6C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6"/>
          <a:stretch/>
        </p:blipFill>
        <p:spPr>
          <a:xfrm>
            <a:off x="4043184" y="1870031"/>
            <a:ext cx="4307439" cy="4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046692-774A-D6BA-09B4-68A70BCC3B43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95A2-2FE7-9D5D-C583-690BD9C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37F-F2F0-D935-32AC-DE226FA9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21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79AE076-4EA1-9A9F-8C4D-6CF2A7596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/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Reinforcement Learning model with 3x2 parameters: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Social Weight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000" b="1" dirty="0"/>
                  <a:t>)</a:t>
                </a:r>
              </a:p>
              <a:p>
                <a:r>
                  <a:rPr lang="en-US" sz="2000" dirty="0"/>
                  <a:t>Temperature (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)</a:t>
                </a:r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blipFill>
                <a:blip r:embed="rId2"/>
                <a:stretch>
                  <a:fillRect l="-1931" t="-1117" b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F332477-A3F5-EE6E-72F8-8E38D2B00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828" y="5454650"/>
            <a:ext cx="20701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5EFDF-81EA-CE94-544C-B4B4878DE841}"/>
              </a:ext>
            </a:extLst>
          </p:cNvPr>
          <p:cNvSpPr txBox="1"/>
          <p:nvPr/>
        </p:nvSpPr>
        <p:spPr>
          <a:xfrm>
            <a:off x="10058253" y="193461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27FE-4B2D-9CC7-8883-E218F5C66411}"/>
              </a:ext>
            </a:extLst>
          </p:cNvPr>
          <p:cNvSpPr txBox="1"/>
          <p:nvPr/>
        </p:nvSpPr>
        <p:spPr>
          <a:xfrm>
            <a:off x="10091490" y="423640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unusual: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B7A6F-EB52-03A1-27F5-461554BD5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60" y="2380217"/>
            <a:ext cx="2921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D0816-6CEC-53BE-A96C-799EA85B3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48" y="4784641"/>
            <a:ext cx="1676400" cy="533400"/>
          </a:xfrm>
          <a:prstGeom prst="rect">
            <a:avLst/>
          </a:prstGeom>
          <a:solidFill>
            <a:schemeClr val="accent1"/>
          </a:solidFill>
          <a:ln w="6032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9B20B-F0ED-0825-EB00-5044A9E8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10" y="3021499"/>
            <a:ext cx="18161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55F81-7ED1-7616-4DFA-C9831235E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19" y="1773957"/>
            <a:ext cx="5842953" cy="43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046692-774A-D6BA-09B4-68A70BCC3B43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95A2-2FE7-9D5D-C583-690BD9C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37F-F2F0-D935-32AC-DE226FA9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22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79AE076-4EA1-9A9F-8C4D-6CF2A7596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/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Reinforcement Learning model with 3x2 parameters: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Social Weight (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sz="2000" b="1" dirty="0"/>
                  <a:t>)</a:t>
                </a:r>
              </a:p>
              <a:p>
                <a:r>
                  <a:rPr lang="en-US" sz="2000" dirty="0"/>
                  <a:t>Temperature (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)</a:t>
                </a:r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F28FA-9318-47A9-6D03-FF045A3FA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7" y="2908501"/>
                <a:ext cx="3281680" cy="2246769"/>
              </a:xfrm>
              <a:prstGeom prst="rect">
                <a:avLst/>
              </a:prstGeom>
              <a:blipFill>
                <a:blip r:embed="rId2"/>
                <a:stretch>
                  <a:fillRect l="-1931" t="-1117" b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F332477-A3F5-EE6E-72F8-8E38D2B00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828" y="5454650"/>
            <a:ext cx="20701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5EFDF-81EA-CE94-544C-B4B4878DE841}"/>
              </a:ext>
            </a:extLst>
          </p:cNvPr>
          <p:cNvSpPr txBox="1"/>
          <p:nvPr/>
        </p:nvSpPr>
        <p:spPr>
          <a:xfrm>
            <a:off x="10058253" y="193461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27FE-4B2D-9CC7-8883-E218F5C66411}"/>
              </a:ext>
            </a:extLst>
          </p:cNvPr>
          <p:cNvSpPr txBox="1"/>
          <p:nvPr/>
        </p:nvSpPr>
        <p:spPr>
          <a:xfrm>
            <a:off x="10091490" y="423640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unusual: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B7A6F-EB52-03A1-27F5-461554BD5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60" y="2380217"/>
            <a:ext cx="2921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D0816-6CEC-53BE-A96C-799EA85B3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48" y="4784641"/>
            <a:ext cx="1676400" cy="533400"/>
          </a:xfrm>
          <a:prstGeom prst="rect">
            <a:avLst/>
          </a:prstGeom>
          <a:solidFill>
            <a:schemeClr val="accent1"/>
          </a:solidFill>
          <a:ln w="6032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9B20B-F0ED-0825-EB00-5044A9E8B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10" y="3021499"/>
            <a:ext cx="1816100" cy="901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5E6278-7933-CDDB-F87B-FBBE2ED139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1" t="51664"/>
          <a:stretch/>
        </p:blipFill>
        <p:spPr>
          <a:xfrm rot="16200000">
            <a:off x="4823627" y="1977302"/>
            <a:ext cx="2544748" cy="41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046692-774A-D6BA-09B4-68A70BCC3B43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95A2-2FE7-9D5D-C583-690BD9C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37F-F2F0-D935-32AC-DE226FA9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23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79AE076-4EA1-9A9F-8C4D-6CF2A7596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32477-A3F5-EE6E-72F8-8E38D2B0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828" y="5454650"/>
            <a:ext cx="20701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5EFDF-81EA-CE94-544C-B4B4878DE841}"/>
              </a:ext>
            </a:extLst>
          </p:cNvPr>
          <p:cNvSpPr txBox="1"/>
          <p:nvPr/>
        </p:nvSpPr>
        <p:spPr>
          <a:xfrm>
            <a:off x="10058253" y="193461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usual: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27FE-4B2D-9CC7-8883-E218F5C66411}"/>
              </a:ext>
            </a:extLst>
          </p:cNvPr>
          <p:cNvSpPr txBox="1"/>
          <p:nvPr/>
        </p:nvSpPr>
        <p:spPr>
          <a:xfrm>
            <a:off x="10091490" y="423640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unusual: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B7A6F-EB52-03A1-27F5-461554BD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60" y="2380217"/>
            <a:ext cx="29210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9D0816-6CEC-53BE-A96C-799EA85B3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48" y="4784641"/>
            <a:ext cx="1676400" cy="533400"/>
          </a:xfrm>
          <a:prstGeom prst="rect">
            <a:avLst/>
          </a:prstGeom>
          <a:solidFill>
            <a:schemeClr val="accent1"/>
          </a:solidFill>
          <a:ln w="6032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9B20B-F0ED-0825-EB00-5044A9E8B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10" y="3021499"/>
            <a:ext cx="1816100" cy="90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C74D58-8B85-A316-CAB0-1545DF857871}"/>
              </a:ext>
            </a:extLst>
          </p:cNvPr>
          <p:cNvSpPr txBox="1"/>
          <p:nvPr/>
        </p:nvSpPr>
        <p:spPr>
          <a:xfrm>
            <a:off x="336176" y="5459506"/>
            <a:ext cx="5234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weight and temperature higher before gem</a:t>
            </a:r>
          </a:p>
          <a:p>
            <a:r>
              <a:rPr lang="en-US" dirty="0"/>
              <a:t>Social weight higher in adolescents.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74F05E-B814-8424-D9B3-540867708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9275"/>
            <a:ext cx="77724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046692-774A-D6BA-09B4-68A70BCC3B43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95A2-2FE7-9D5D-C583-690BD9CF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Computational modeling reproduces behavior (sort of)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137F-F2F0-D935-32AC-DE226FA9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24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79AE076-4EA1-9A9F-8C4D-6CF2A7596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EE7F5-E2B2-5071-C335-1D3D900D8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0459" y="1731029"/>
            <a:ext cx="7395881" cy="44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7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D209B20-7832-94E2-A22E-F93C1BA79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22" y="2005012"/>
            <a:ext cx="876134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DB563-1591-7491-6433-26398E6C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2AF91-7F2F-467F-4400-E9DEF8836AD4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487A8-F26B-D1EE-41E6-CC979940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Simulations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320C8-5C57-4D98-8A05-1C387F65CE5C}"/>
              </a:ext>
            </a:extLst>
          </p:cNvPr>
          <p:cNvSpPr txBox="1"/>
          <p:nvPr/>
        </p:nvSpPr>
        <p:spPr>
          <a:xfrm>
            <a:off x="386080" y="2733040"/>
            <a:ext cx="2214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Adolescents always score more than adults in this task, but too much social learning can become detrimental if social information quality is bad.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9937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54C65-3374-EE79-CA04-9E84D13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26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C99D8-CA1D-B46E-70CD-C63FB16D190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045C78-45CF-E6DE-E133-BCA275D7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1BC94-39BC-1B22-ACAA-FA89215207CF}"/>
              </a:ext>
            </a:extLst>
          </p:cNvPr>
          <p:cNvSpPr txBox="1"/>
          <p:nvPr/>
        </p:nvSpPr>
        <p:spPr>
          <a:xfrm>
            <a:off x="694944" y="1997839"/>
            <a:ext cx="10802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Adolescents:</a:t>
            </a:r>
          </a:p>
          <a:p>
            <a:endParaRPr lang="en-US" sz="3600" dirty="0"/>
          </a:p>
          <a:p>
            <a:r>
              <a:rPr lang="en-US" sz="3600" dirty="0"/>
              <a:t>1. Score more points</a:t>
            </a:r>
          </a:p>
          <a:p>
            <a:r>
              <a:rPr lang="en-US" sz="3600" dirty="0"/>
              <a:t>2. Find ‘</a:t>
            </a:r>
            <a:r>
              <a:rPr lang="en-US" sz="3600" i="1" dirty="0"/>
              <a:t>gems</a:t>
            </a:r>
            <a:r>
              <a:rPr lang="en-US" sz="3600" dirty="0"/>
              <a:t>’ earlier </a:t>
            </a:r>
          </a:p>
          <a:p>
            <a:r>
              <a:rPr lang="en-US" sz="3600" dirty="0"/>
              <a:t>3. Use more social information/have a larger social weight parameter across all treatments</a:t>
            </a:r>
          </a:p>
        </p:txBody>
      </p:sp>
    </p:spTree>
    <p:extLst>
      <p:ext uri="{BB962C8B-B14F-4D97-AF65-F5344CB8AC3E}">
        <p14:creationId xmlns:p14="http://schemas.microsoft.com/office/powerpoint/2010/main" val="39440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2289A9-4F4C-1E63-2F96-7EC5175CB680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39E1-8036-01C3-E1BE-EC2C7BC0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message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38A6-045D-D235-CF7E-B68A6F4F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86" y="2268030"/>
            <a:ext cx="9493214" cy="2196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By copying others more, adolescents were able to find ‘gems’ earlier, and thus score more points.</a:t>
            </a:r>
            <a:endParaRPr lang="en-GB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7A63-4ADC-42F6-7573-FD58A66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27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6221DE-2493-297F-21AF-08941B2B951E}"/>
              </a:ext>
            </a:extLst>
          </p:cNvPr>
          <p:cNvSpPr txBox="1">
            <a:spLocks/>
          </p:cNvSpPr>
          <p:nvPr/>
        </p:nvSpPr>
        <p:spPr>
          <a:xfrm>
            <a:off x="488986" y="4310744"/>
            <a:ext cx="10209494" cy="14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i="1" dirty="0"/>
              <a:t>Higher social sensitivity helped adolescents perform better…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4778F-7FA6-7C64-E95D-D7EF2BD81D4A}"/>
              </a:ext>
            </a:extLst>
          </p:cNvPr>
          <p:cNvSpPr txBox="1"/>
          <p:nvPr/>
        </p:nvSpPr>
        <p:spPr>
          <a:xfrm>
            <a:off x="488986" y="6171684"/>
            <a:ext cx="690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b="1" i="1" dirty="0"/>
              <a:t>…but it all depends (on the environment and the social source)</a:t>
            </a:r>
          </a:p>
        </p:txBody>
      </p:sp>
    </p:spTree>
    <p:extLst>
      <p:ext uri="{BB962C8B-B14F-4D97-AF65-F5344CB8AC3E}">
        <p14:creationId xmlns:p14="http://schemas.microsoft.com/office/powerpoint/2010/main" val="14274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4E14A0-1A65-54FE-9C88-4FFFDDC0791E}"/>
              </a:ext>
            </a:extLst>
          </p:cNvPr>
          <p:cNvSpPr/>
          <p:nvPr/>
        </p:nvSpPr>
        <p:spPr>
          <a:xfrm>
            <a:off x="0" y="1169186"/>
            <a:ext cx="12192000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42706-6070-4D9D-ACEA-EC601FA7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677" y="2830339"/>
            <a:ext cx="4789283" cy="1197321"/>
          </a:xfrm>
          <a:prstGeom prst="rect">
            <a:avLst/>
          </a:prstGeom>
        </p:spPr>
      </p:pic>
      <p:pic>
        <p:nvPicPr>
          <p:cNvPr id="6" name="Picture 5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61E5838-2C6B-4845-80AE-1304DAEB1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81" y="2587681"/>
            <a:ext cx="1671637" cy="1671637"/>
          </a:xfrm>
          <a:prstGeom prst="rect">
            <a:avLst/>
          </a:prstGeom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BD9A62B-99CE-4664-9A8C-A7147424B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 b="15357"/>
          <a:stretch/>
        </p:blipFill>
        <p:spPr>
          <a:xfrm>
            <a:off x="528357" y="2593180"/>
            <a:ext cx="1671638" cy="1671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56D761-53CD-4D60-8A00-139AE7DB23AB}"/>
              </a:ext>
            </a:extLst>
          </p:cNvPr>
          <p:cNvSpPr txBox="1"/>
          <p:nvPr/>
        </p:nvSpPr>
        <p:spPr>
          <a:xfrm>
            <a:off x="216606" y="4297558"/>
            <a:ext cx="229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Wouter</a:t>
            </a:r>
            <a:r>
              <a:rPr lang="en-US" dirty="0"/>
              <a:t> van den Bos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DCF21-A756-49EF-99C5-3A047B6D8FB0}"/>
              </a:ext>
            </a:extLst>
          </p:cNvPr>
          <p:cNvSpPr txBox="1"/>
          <p:nvPr/>
        </p:nvSpPr>
        <p:spPr>
          <a:xfrm>
            <a:off x="4901587" y="4297558"/>
            <a:ext cx="20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Lucas </a:t>
            </a:r>
            <a:r>
              <a:rPr lang="en-US" dirty="0" err="1"/>
              <a:t>Molleman</a:t>
            </a:r>
            <a:endParaRPr lang="LID4096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836015-AC2C-4851-B34D-B148A0079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92" y="5265712"/>
            <a:ext cx="3365285" cy="127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F09667-548C-425D-BE4E-0B94F76B4798}"/>
              </a:ext>
            </a:extLst>
          </p:cNvPr>
          <p:cNvSpPr txBox="1"/>
          <p:nvPr/>
        </p:nvSpPr>
        <p:spPr>
          <a:xfrm>
            <a:off x="2800422" y="1353513"/>
            <a:ext cx="636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Thank you!</a:t>
            </a:r>
          </a:p>
        </p:txBody>
      </p:sp>
      <p:pic>
        <p:nvPicPr>
          <p:cNvPr id="2" name="Picture 2" descr="Simon Ciranka | Max Planck UCL Centre for Computational Psychiatry and  Ageing Research">
            <a:extLst>
              <a:ext uri="{FF2B5EF4-FFF2-40B4-BE49-F238E27FC236}">
                <a16:creationId xmlns:a16="http://schemas.microsoft.com/office/drawing/2014/main" id="{128C0B97-1950-2B1F-D76B-7A83747F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35" y="2402415"/>
            <a:ext cx="1445737" cy="18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32AF3-CF80-F8CB-646F-2906E02C566E}"/>
              </a:ext>
            </a:extLst>
          </p:cNvPr>
          <p:cNvSpPr txBox="1"/>
          <p:nvPr/>
        </p:nvSpPr>
        <p:spPr>
          <a:xfrm>
            <a:off x="2489783" y="4297558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Simon Ciranka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41E7A-2478-AA7B-22BA-1F164B788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7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37D30-BA15-EF88-D751-B518A2AF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8B856-9EC5-B535-99F1-28294219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learning declines from childhood to adulthood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27201-A13D-AD7F-640C-5B2E49D0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29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16490B-3E3B-C91A-D471-8EF1E3DFB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23" y="1604626"/>
            <a:ext cx="5754582" cy="3016796"/>
          </a:xfrm>
          <a:prstGeom prst="rect">
            <a:avLst/>
          </a:prstGeom>
        </p:spPr>
      </p:pic>
      <p:pic>
        <p:nvPicPr>
          <p:cNvPr id="1026" name="Picture 2" descr="Figure 1. ">
            <a:extLst>
              <a:ext uri="{FF2B5EF4-FFF2-40B4-BE49-F238E27FC236}">
                <a16:creationId xmlns:a16="http://schemas.microsoft.com/office/drawing/2014/main" id="{44464BC3-8202-A6A8-44F7-100582AF6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1" t="42556" r="14707"/>
          <a:stretch/>
        </p:blipFill>
        <p:spPr bwMode="auto">
          <a:xfrm>
            <a:off x="6518536" y="1275493"/>
            <a:ext cx="5389581" cy="26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CD59014D-85A1-B8E0-26B5-CA5F636F22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1"/>
          <a:stretch/>
        </p:blipFill>
        <p:spPr>
          <a:xfrm>
            <a:off x="6904616" y="3896756"/>
            <a:ext cx="1884582" cy="28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C476-D704-762B-6AB5-A365867A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B90CF-BC4F-0553-8E91-64EB9A3DC261}"/>
              </a:ext>
            </a:extLst>
          </p:cNvPr>
          <p:cNvSpPr txBox="1"/>
          <p:nvPr/>
        </p:nvSpPr>
        <p:spPr>
          <a:xfrm>
            <a:off x="257992" y="463341"/>
            <a:ext cx="3017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It all depends…</a:t>
            </a:r>
            <a:endParaRPr lang="en-GB" sz="4800" dirty="0"/>
          </a:p>
        </p:txBody>
      </p:sp>
      <p:pic>
        <p:nvPicPr>
          <p:cNvPr id="2050" name="Picture 2" descr="Forest of fruit trees by Fantasiarium on DeviantArt">
            <a:extLst>
              <a:ext uri="{FF2B5EF4-FFF2-40B4-BE49-F238E27FC236}">
                <a16:creationId xmlns:a16="http://schemas.microsoft.com/office/drawing/2014/main" id="{EA0763C6-AF91-C816-163C-B5E46FEA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4" y="272196"/>
            <a:ext cx="3613319" cy="21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entists Say: Desert">
            <a:extLst>
              <a:ext uri="{FF2B5EF4-FFF2-40B4-BE49-F238E27FC236}">
                <a16:creationId xmlns:a16="http://schemas.microsoft.com/office/drawing/2014/main" id="{55C9CAA1-7C57-C512-5957-DC442E100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2512" r="10312" b="2512"/>
          <a:stretch/>
        </p:blipFill>
        <p:spPr bwMode="auto">
          <a:xfrm>
            <a:off x="8463280" y="272196"/>
            <a:ext cx="3470728" cy="21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405E9-B728-AF22-3B2C-35D2FFE3B515}"/>
              </a:ext>
            </a:extLst>
          </p:cNvPr>
          <p:cNvSpPr txBox="1"/>
          <p:nvPr/>
        </p:nvSpPr>
        <p:spPr>
          <a:xfrm>
            <a:off x="6682196" y="2644555"/>
            <a:ext cx="451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on the </a:t>
            </a:r>
            <a:r>
              <a:rPr lang="en-US" sz="2800" b="1" dirty="0"/>
              <a:t>“environment”…</a:t>
            </a:r>
            <a:endParaRPr lang="en-GB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02366-2B0F-3705-3056-476887F280D9}"/>
              </a:ext>
            </a:extLst>
          </p:cNvPr>
          <p:cNvCxnSpPr>
            <a:cxnSpLocks/>
          </p:cNvCxnSpPr>
          <p:nvPr/>
        </p:nvCxnSpPr>
        <p:spPr>
          <a:xfrm>
            <a:off x="3505200" y="2118995"/>
            <a:ext cx="8686800" cy="47390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l gatto e la volpe | Pinocchio, Pinocchio disney, Dark disney">
            <a:extLst>
              <a:ext uri="{FF2B5EF4-FFF2-40B4-BE49-F238E27FC236}">
                <a16:creationId xmlns:a16="http://schemas.microsoft.com/office/drawing/2014/main" id="{4BDCB1FF-0DEF-EBA2-B160-60A327F2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6" y="3511821"/>
            <a:ext cx="2596481" cy="242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defined">
            <a:extLst>
              <a:ext uri="{FF2B5EF4-FFF2-40B4-BE49-F238E27FC236}">
                <a16:creationId xmlns:a16="http://schemas.microsoft.com/office/drawing/2014/main" id="{40A1A76F-9D17-6827-248C-3C0CCD1A4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r="12990"/>
          <a:stretch/>
        </p:blipFill>
        <p:spPr bwMode="auto">
          <a:xfrm>
            <a:off x="3749685" y="4166824"/>
            <a:ext cx="2308215" cy="21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54A0B8-174D-6EBA-D719-AD0DE50A24EC}"/>
              </a:ext>
            </a:extLst>
          </p:cNvPr>
          <p:cNvSpPr txBox="1"/>
          <p:nvPr/>
        </p:nvSpPr>
        <p:spPr>
          <a:xfrm>
            <a:off x="6644096" y="5981510"/>
            <a:ext cx="451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and </a:t>
            </a:r>
            <a:r>
              <a:rPr lang="en-US" sz="2800" b="1" dirty="0"/>
              <a:t>who</a:t>
            </a:r>
            <a:r>
              <a:rPr lang="en-US" sz="2800" dirty="0"/>
              <a:t> you follow.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92632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EB5B22-D605-7729-1002-6AF94D964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" r="2385" b="1339"/>
          <a:stretch/>
        </p:blipFill>
        <p:spPr>
          <a:xfrm>
            <a:off x="0" y="0"/>
            <a:ext cx="12192000" cy="728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6CB212-037B-28F6-7237-8240551D7217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23268-58D4-B7B2-DD59-4358121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changes in adolescence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65F2E-2561-E730-DBBC-9ADDA404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5129624"/>
            <a:ext cx="6516624" cy="15918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Forming an identity,</a:t>
            </a:r>
          </a:p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developing relationships,</a:t>
            </a:r>
          </a:p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becoming independent: </a:t>
            </a:r>
            <a:r>
              <a:rPr lang="en-US" b="1" dirty="0">
                <a:highlight>
                  <a:srgbClr val="F8D3AE"/>
                </a:highlight>
              </a:rPr>
              <a:t>more uncertainty</a:t>
            </a:r>
            <a:endParaRPr lang="en-GB" dirty="0">
              <a:highlight>
                <a:srgbClr val="F8D3AE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CFB6-D7D7-E16C-183F-13A32DAD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4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6CB212-037B-28F6-7237-8240551D7217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23268-58D4-B7B2-DD59-4358121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becomes more complex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CFB6-D7D7-E16C-183F-13A32DAD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5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725BB7-205A-7FC0-61DC-C35AAF99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8" y="1748578"/>
            <a:ext cx="3975693" cy="44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56BF80-690B-CC6E-01E5-346861A7E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4"/>
          <a:stretch/>
        </p:blipFill>
        <p:spPr bwMode="auto">
          <a:xfrm>
            <a:off x="5080778" y="2774476"/>
            <a:ext cx="6419564" cy="14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DC6E4-2EC8-8FD4-9756-2119D506E785}"/>
              </a:ext>
            </a:extLst>
          </p:cNvPr>
          <p:cNvSpPr txBox="1"/>
          <p:nvPr/>
        </p:nvSpPr>
        <p:spPr>
          <a:xfrm>
            <a:off x="5699760" y="4394787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Simply because they had more options, agents explored more and took more risks.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6FDF8-E243-6BAF-075B-53BF0B997FE3}"/>
              </a:ext>
            </a:extLst>
          </p:cNvPr>
          <p:cNvSpPr txBox="1"/>
          <p:nvPr/>
        </p:nvSpPr>
        <p:spPr>
          <a:xfrm>
            <a:off x="0" y="6350454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Ciranka &amp; van den Bos,</a:t>
            </a:r>
          </a:p>
          <a:p>
            <a:r>
              <a:rPr lang="en-US" sz="1400" i="1" dirty="0"/>
              <a:t>Developmental Review, </a:t>
            </a:r>
            <a:r>
              <a:rPr lang="en-US" sz="1400" dirty="0"/>
              <a:t>2021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5EF3D23-5756-5B1D-B629-11FE2C032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20490" r="17777" b="25373"/>
          <a:stretch/>
        </p:blipFill>
        <p:spPr bwMode="auto">
          <a:xfrm>
            <a:off x="1289304" y="2660904"/>
            <a:ext cx="2468880" cy="24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2016-C8E6-69C8-2604-85985600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Higher social sensitivity compared to adults</a:t>
            </a:r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6C80E-7F26-23A0-ACBC-F1FC5C1A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02D-F1B3-670E-0147-59A278E9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10" y="1574800"/>
            <a:ext cx="5279138" cy="28899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C58B7C-72FB-CCAB-3CF7-9DA68692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2308" y="1609408"/>
            <a:ext cx="5898225" cy="30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08F5A-B33B-2E56-EE55-A681D0202357}"/>
              </a:ext>
            </a:extLst>
          </p:cNvPr>
          <p:cNvSpPr txBox="1"/>
          <p:nvPr/>
        </p:nvSpPr>
        <p:spPr>
          <a:xfrm>
            <a:off x="9982200" y="470150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Molleman et al., </a:t>
            </a:r>
            <a:r>
              <a:rPr lang="en-US" sz="1400" i="1" dirty="0"/>
              <a:t>in prep.</a:t>
            </a:r>
          </a:p>
        </p:txBody>
      </p:sp>
    </p:spTree>
    <p:extLst>
      <p:ext uri="{BB962C8B-B14F-4D97-AF65-F5344CB8AC3E}">
        <p14:creationId xmlns:p14="http://schemas.microsoft.com/office/powerpoint/2010/main" val="412478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BF7B2A-3C2F-898D-D13E-43871E30B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1" t="10782" r="10452" b="7402"/>
          <a:stretch/>
        </p:blipFill>
        <p:spPr>
          <a:xfrm>
            <a:off x="7422085" y="1535398"/>
            <a:ext cx="3281620" cy="2483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2289A9-4F4C-1E63-2F96-7EC5175CB680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39E1-8036-01C3-E1BE-EC2C7BC0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/>
              <a:t>Social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38A6-045D-D235-CF7E-B68A6F4F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15" y="1940677"/>
            <a:ext cx="8219585" cy="2421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Copying the behaviour of others to improve performance</a:t>
            </a:r>
            <a:br>
              <a:rPr lang="en-US" sz="3600" i="1" dirty="0"/>
            </a:br>
            <a:r>
              <a:rPr lang="en-US" sz="3600" i="1" dirty="0"/>
              <a:t>and avoid trial and error</a:t>
            </a:r>
            <a:endParaRPr lang="en-GB" sz="36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7A63-4ADC-42F6-7573-FD58A66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E505C-1956-4D4A-E6BC-55A38B2C7328}"/>
              </a:ext>
            </a:extLst>
          </p:cNvPr>
          <p:cNvSpPr txBox="1"/>
          <p:nvPr/>
        </p:nvSpPr>
        <p:spPr>
          <a:xfrm>
            <a:off x="3581402" y="4965046"/>
            <a:ext cx="7215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 dirty="0"/>
              <a:t>Can be adaptive if the </a:t>
            </a:r>
            <a:r>
              <a:rPr lang="en-US" sz="3600" b="1" i="1" dirty="0"/>
              <a:t>environment</a:t>
            </a:r>
            <a:r>
              <a:rPr lang="en-US" sz="3600" i="1" dirty="0"/>
              <a:t> is uncertain or variable.</a:t>
            </a:r>
            <a:endParaRPr lang="en-GB" sz="3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0022A-4003-EE3C-0FE8-AB0C193EB8F3}"/>
              </a:ext>
            </a:extLst>
          </p:cNvPr>
          <p:cNvSpPr txBox="1"/>
          <p:nvPr/>
        </p:nvSpPr>
        <p:spPr>
          <a:xfrm>
            <a:off x="5681408" y="6246854"/>
            <a:ext cx="5454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Deffner et al., 2020; </a:t>
            </a:r>
            <a:r>
              <a:rPr lang="en-GB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Mehlhorn</a:t>
            </a:r>
            <a:r>
              <a:rPr lang="en-GB" sz="1400" dirty="0">
                <a:solidFill>
                  <a:srgbClr val="333333"/>
                </a:solidFill>
                <a:latin typeface="Arial" panose="020B0604020202020204" pitchFamily="34" charset="0"/>
              </a:rPr>
              <a:t> et al., 2015; Morgan et al., 2011</a:t>
            </a:r>
            <a:endParaRPr lang="en-GB" sz="1400" dirty="0"/>
          </a:p>
        </p:txBody>
      </p:sp>
      <p:pic>
        <p:nvPicPr>
          <p:cNvPr id="3074" name="Picture 2" descr="6 red berry photos">
            <a:extLst>
              <a:ext uri="{FF2B5EF4-FFF2-40B4-BE49-F238E27FC236}">
                <a16:creationId xmlns:a16="http://schemas.microsoft.com/office/drawing/2014/main" id="{BEA32D4F-B95A-5FF2-AA4F-30665596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" y="3852341"/>
            <a:ext cx="2666896" cy="26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9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EC03-DAB9-64DE-3A79-5FD25A44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CE9C0-A52B-E1CA-3242-E19C2DDF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8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3569EA-A5BF-9F1C-69EE-91EF0A4FCA44}"/>
              </a:ext>
            </a:extLst>
          </p:cNvPr>
          <p:cNvGrpSpPr/>
          <p:nvPr/>
        </p:nvGrpSpPr>
        <p:grpSpPr>
          <a:xfrm>
            <a:off x="2397946" y="1910911"/>
            <a:ext cx="2851726" cy="2584889"/>
            <a:chOff x="2473037" y="1829308"/>
            <a:chExt cx="3131126" cy="2900946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63D7248C-D098-193F-3BE4-11DC941EACB6}"/>
                </a:ext>
              </a:extLst>
            </p:cNvPr>
            <p:cNvSpPr/>
            <p:nvPr/>
          </p:nvSpPr>
          <p:spPr>
            <a:xfrm>
              <a:off x="2473037" y="1829308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1E7AD5-8378-F2E1-1A31-4166E5FF82DA}"/>
                </a:ext>
              </a:extLst>
            </p:cNvPr>
            <p:cNvSpPr txBox="1"/>
            <p:nvPr/>
          </p:nvSpPr>
          <p:spPr>
            <a:xfrm>
              <a:off x="2772064" y="2689321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Environment structure</a:t>
              </a:r>
              <a:endParaRPr lang="en-GB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ACD1D7-6924-4AF7-E23C-D78E1B664E74}"/>
              </a:ext>
            </a:extLst>
          </p:cNvPr>
          <p:cNvGrpSpPr/>
          <p:nvPr/>
        </p:nvGrpSpPr>
        <p:grpSpPr>
          <a:xfrm>
            <a:off x="6672876" y="1919559"/>
            <a:ext cx="2851726" cy="2584889"/>
            <a:chOff x="6048620" y="-470870"/>
            <a:chExt cx="3131126" cy="2900946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F6B49068-F470-6CAC-C3A1-C7B872F67337}"/>
                </a:ext>
              </a:extLst>
            </p:cNvPr>
            <p:cNvSpPr/>
            <p:nvPr/>
          </p:nvSpPr>
          <p:spPr>
            <a:xfrm>
              <a:off x="6048620" y="-470870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86CEC8-8411-7A9F-49DE-B95EAE21AE50}"/>
                </a:ext>
              </a:extLst>
            </p:cNvPr>
            <p:cNvSpPr txBox="1"/>
            <p:nvPr/>
          </p:nvSpPr>
          <p:spPr>
            <a:xfrm>
              <a:off x="6347647" y="379438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Social</a:t>
              </a:r>
              <a:b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sensitivity</a:t>
              </a:r>
              <a:endPara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13A336-A2E7-41AC-83E5-027144EA5701}"/>
              </a:ext>
            </a:extLst>
          </p:cNvPr>
          <p:cNvSpPr txBox="1"/>
          <p:nvPr/>
        </p:nvSpPr>
        <p:spPr>
          <a:xfrm>
            <a:off x="5611719" y="2553139"/>
            <a:ext cx="725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×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40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F3F28-AD27-355E-DAB7-8B6509E4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9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48F72-4CD6-23BC-E023-89DE61FD4E85}"/>
              </a:ext>
            </a:extLst>
          </p:cNvPr>
          <p:cNvGrpSpPr/>
          <p:nvPr/>
        </p:nvGrpSpPr>
        <p:grpSpPr>
          <a:xfrm>
            <a:off x="2479226" y="844111"/>
            <a:ext cx="2851726" cy="2584889"/>
            <a:chOff x="2473037" y="1829308"/>
            <a:chExt cx="3131126" cy="2900946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3E32309-7DCC-7371-16A3-7BAC79435DE1}"/>
                </a:ext>
              </a:extLst>
            </p:cNvPr>
            <p:cNvSpPr/>
            <p:nvPr/>
          </p:nvSpPr>
          <p:spPr>
            <a:xfrm>
              <a:off x="2473037" y="1829308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373EE0-A623-2E51-2B0F-05511C939244}"/>
                </a:ext>
              </a:extLst>
            </p:cNvPr>
            <p:cNvSpPr txBox="1"/>
            <p:nvPr/>
          </p:nvSpPr>
          <p:spPr>
            <a:xfrm>
              <a:off x="2772064" y="2689321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Environment structure</a:t>
              </a:r>
              <a:endParaRPr lang="en-GB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E6BF4-1DF3-105A-3711-67FA9A31BD72}"/>
              </a:ext>
            </a:extLst>
          </p:cNvPr>
          <p:cNvGrpSpPr/>
          <p:nvPr/>
        </p:nvGrpSpPr>
        <p:grpSpPr>
          <a:xfrm>
            <a:off x="6754156" y="852759"/>
            <a:ext cx="2851726" cy="2584889"/>
            <a:chOff x="6048620" y="-470870"/>
            <a:chExt cx="3131126" cy="2900946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C7248A0-BAB4-6478-8D69-24D307A6E141}"/>
                </a:ext>
              </a:extLst>
            </p:cNvPr>
            <p:cNvSpPr/>
            <p:nvPr/>
          </p:nvSpPr>
          <p:spPr>
            <a:xfrm>
              <a:off x="6048620" y="-470870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37AE2-7F38-9FFD-A5BB-CE587E949FEC}"/>
                </a:ext>
              </a:extLst>
            </p:cNvPr>
            <p:cNvSpPr txBox="1"/>
            <p:nvPr/>
          </p:nvSpPr>
          <p:spPr>
            <a:xfrm>
              <a:off x="6347647" y="379438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Social</a:t>
              </a:r>
              <a:b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sensitivity</a:t>
              </a:r>
              <a:endPara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60B6DD2-43DC-03EE-8B56-9869FF0C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987" y="4148099"/>
            <a:ext cx="10837382" cy="2003171"/>
          </a:xfrm>
        </p:spPr>
        <p:txBody>
          <a:bodyPr>
            <a:noAutofit/>
          </a:bodyPr>
          <a:lstStyle/>
          <a:p>
            <a:r>
              <a:rPr lang="en-US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Could </a:t>
            </a:r>
            <a:r>
              <a:rPr lang="en-US" b="1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sensitivity to social influence be adaptive during adolescence,</a:t>
            </a:r>
            <a:br>
              <a:rPr lang="en-US" b="1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en-US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allowing them to thrive in uncertain environments? </a:t>
            </a:r>
            <a:endParaRPr lang="en-GB" i="1" dirty="0">
              <a:latin typeface="+mn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D020A-7C2C-C903-3AED-DE4D1DED20C5}"/>
              </a:ext>
            </a:extLst>
          </p:cNvPr>
          <p:cNvSpPr txBox="1"/>
          <p:nvPr/>
        </p:nvSpPr>
        <p:spPr>
          <a:xfrm>
            <a:off x="5692999" y="1486339"/>
            <a:ext cx="725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×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688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heme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oboto theme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05A76A2-BEEA-4E70-A7A5-918A70F114F4}" vid="{2A6851DB-C8D9-411C-81A9-7C9FF2C319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038FF2-312D-4BCB-AFE1-6532D71D1807}">
  <we:reference id="f1abd87f-a3ba-42fb-91d5-100000000000" version="1.0.0.6" store="EXCatalog" storeType="EXCatalog"/>
  <we:alternateReferences>
    <we:reference id="WA104380278" version="1.0.0.6" store="nl-NL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9355</TotalTime>
  <Words>882</Words>
  <Application>Microsoft Macintosh PowerPoint</Application>
  <PresentationFormat>Widescreen</PresentationFormat>
  <Paragraphs>169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Amatic SC</vt:lpstr>
      <vt:lpstr>Arial</vt:lpstr>
      <vt:lpstr>Calibri</vt:lpstr>
      <vt:lpstr>Cambria Math</vt:lpstr>
      <vt:lpstr>Open Sans</vt:lpstr>
      <vt:lpstr>Roboto</vt:lpstr>
      <vt:lpstr>Roboto Black</vt:lpstr>
      <vt:lpstr>Roboto Condensed</vt:lpstr>
      <vt:lpstr>Roboto Condensed Light</vt:lpstr>
      <vt:lpstr>Theme1</vt:lpstr>
      <vt:lpstr>The adaptive role of social learning in the exploration  of uncertain environments</vt:lpstr>
      <vt:lpstr>Social influence is double-edged sword</vt:lpstr>
      <vt:lpstr>PowerPoint Presentation</vt:lpstr>
      <vt:lpstr>Environmental changes in adolescence</vt:lpstr>
      <vt:lpstr>The world becomes more complex</vt:lpstr>
      <vt:lpstr>Higher social sensitivity compared to adults</vt:lpstr>
      <vt:lpstr>Social learning</vt:lpstr>
      <vt:lpstr>PowerPoint Presentation</vt:lpstr>
      <vt:lpstr>Could sensitivity to social influence be adaptive during adolescence, allowing them to thrive in uncertain environments?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</vt:lpstr>
      <vt:lpstr>Result 1: performance</vt:lpstr>
      <vt:lpstr>Result 2: social learning &amp; exploration</vt:lpstr>
      <vt:lpstr>Results 2: regression results </vt:lpstr>
      <vt:lpstr>Computational modeling</vt:lpstr>
      <vt:lpstr>Computational modeling</vt:lpstr>
      <vt:lpstr>Computational modeling</vt:lpstr>
      <vt:lpstr>Computational modeling</vt:lpstr>
      <vt:lpstr>Computational modeling reproduces behavior (sort of)</vt:lpstr>
      <vt:lpstr>Simulations</vt:lpstr>
      <vt:lpstr>Summary</vt:lpstr>
      <vt:lpstr>Take away message</vt:lpstr>
      <vt:lpstr>PowerPoint Presentation</vt:lpstr>
      <vt:lpstr>Social learning declines from childhood to adulthood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on  adolescent and adult exploration  in uncertain environments</dc:title>
  <dc:creator>Andrea Gradassi</dc:creator>
  <cp:lastModifiedBy>Ciranka, Simon</cp:lastModifiedBy>
  <cp:revision>3</cp:revision>
  <dcterms:created xsi:type="dcterms:W3CDTF">2023-11-01T12:58:49Z</dcterms:created>
  <dcterms:modified xsi:type="dcterms:W3CDTF">2024-04-25T10:35:33Z</dcterms:modified>
</cp:coreProperties>
</file>